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1" roundtripDataSignature="AMtx7mi8/UGn+GfermknLFjwWCRDiGS3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customschemas.google.com/relationships/presentationmetadata" Target="meta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fa2301291e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2fa2301291e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Thanks for the introduction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Thanks to the organizers for the invitation to give a keynote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Of course, I would like also to thank all the collaborators and students, postdocs and researchers who collaborated with me.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Don’t count, there are more than 450 ;-)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You know it already; it is extremely hard to succeed alone in research. So, I took the easy way: I collaborated with many talented researchers.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I would like to thank all of them for sharing some of their time and for all the discussions we had.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2fa2301291e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fa4003bb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fa4003bb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a90399ea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0a90399ea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a90399ea4_1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0a90399ea4_1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0a90399ea4_1_1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a90399ea4_1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0a90399ea4_1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0a90399ea4_1_1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a90399ea4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0a90399ea4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0a90399ea4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0a90399ea4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under testing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large language model open source or auroraGPT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small amount of proxy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- risk eval can be rule based, AI-based, expert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reward optimization - create harder and more comprehensive question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0a90399ea4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0a90399ea4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0a90399ea4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0a90399ea4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0a90399ea4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0a90399ea4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0a90399ea4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0a90399ea4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fa2301291e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" name="Google Shape;115;g2fa2301291e_0_54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2fa2301291e_0_54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0a90399ea4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0a90399ea4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0a90399ea4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0a90399ea4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0a90399ea4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0a90399ea4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0a90399ea4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0a90399ea4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30a90399ea4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0a90399ea4_1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0a90399ea4_1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30a90399ea4_1_1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0a90399ea4_1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0a90399ea4_1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30a90399ea4_1_1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0a90399ea4_1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0a90399ea4_1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30a90399ea4_1_1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fa09e038ec_5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2fa09e038ec_5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fa2301291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2fa2301291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fa2301291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2fa2301291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fa2301291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2fa2301291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fa2301291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2fa2301291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0a90399ea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0a90399ea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0a90399ea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0a90399ea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0a90399ea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9" name="Google Shape;69;p4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4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4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2" name="Google Shape;82;p4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4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6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6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9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9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39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fa09e038ec_5_154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g2fa09e038ec_5_1544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35" name="Google Shape;35;g2fa09e038ec_5_1544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36" name="Google Shape;36;g2fa09e038ec_5_154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Title and Content">
  <p:cSld name="*Title and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2fa09e038ec_5_308"/>
          <p:cNvSpPr txBox="1"/>
          <p:nvPr>
            <p:ph type="title"/>
          </p:nvPr>
        </p:nvSpPr>
        <p:spPr>
          <a:xfrm>
            <a:off x="609601" y="477837"/>
            <a:ext cx="111639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3700"/>
              <a:buFont typeface="Arial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g2fa09e038ec_5_308"/>
          <p:cNvSpPr txBox="1"/>
          <p:nvPr>
            <p:ph idx="1" type="body"/>
          </p:nvPr>
        </p:nvSpPr>
        <p:spPr>
          <a:xfrm>
            <a:off x="609601" y="1877795"/>
            <a:ext cx="11163900" cy="44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425"/>
              </a:buClr>
              <a:buSzPts val="24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400"/>
              <a:buChar char="•"/>
              <a:defRPr/>
            </a:lvl2pPr>
            <a:lvl3pPr indent="-3810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400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40" name="Google Shape;40;g2fa09e038ec_5_308"/>
          <p:cNvSpPr txBox="1"/>
          <p:nvPr>
            <p:ph idx="2" type="body"/>
          </p:nvPr>
        </p:nvSpPr>
        <p:spPr>
          <a:xfrm>
            <a:off x="609601" y="1346549"/>
            <a:ext cx="111639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b="1" sz="2700">
                <a:solidFill>
                  <a:schemeClr val="accent2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400"/>
              <a:buChar char="•"/>
              <a:defRPr/>
            </a:lvl2pPr>
            <a:lvl3pPr indent="-3810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400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425"/>
              </a:buClr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41" name="Google Shape;41;g2fa09e038ec_5_308"/>
          <p:cNvSpPr txBox="1"/>
          <p:nvPr>
            <p:ph idx="12" type="sldNum"/>
          </p:nvPr>
        </p:nvSpPr>
        <p:spPr>
          <a:xfrm>
            <a:off x="5791200" y="6473709"/>
            <a:ext cx="6096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09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" name="Google Shape;56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4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3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730118" y="6356350"/>
            <a:ext cx="1247364" cy="43657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g2fa2301291e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3170"/>
            <a:ext cx="12191998" cy="687117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fa2301291e_0_47"/>
          <p:cNvSpPr txBox="1"/>
          <p:nvPr>
            <p:ph type="ctrTitle"/>
          </p:nvPr>
        </p:nvSpPr>
        <p:spPr>
          <a:xfrm>
            <a:off x="1066800" y="1132123"/>
            <a:ext cx="10058400" cy="8808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alibri"/>
              <a:buNone/>
            </a:pPr>
            <a:r>
              <a:rPr lang="en-US" sz="5200">
                <a:solidFill>
                  <a:schemeClr val="lt1"/>
                </a:solidFill>
              </a:rPr>
              <a:t>Eval Report</a:t>
            </a:r>
            <a:endParaRPr/>
          </a:p>
        </p:txBody>
      </p:sp>
      <p:sp>
        <p:nvSpPr>
          <p:cNvPr id="112" name="Google Shape;112;g2fa2301291e_0_47"/>
          <p:cNvSpPr txBox="1"/>
          <p:nvPr>
            <p:ph idx="1" type="subTitle"/>
          </p:nvPr>
        </p:nvSpPr>
        <p:spPr>
          <a:xfrm>
            <a:off x="989975" y="2657078"/>
            <a:ext cx="10058400" cy="3189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</a:pPr>
            <a:r>
              <a:rPr lang="en-US" sz="3800">
                <a:solidFill>
                  <a:srgbClr val="FFFFFF"/>
                </a:solidFill>
              </a:rPr>
              <a:t>About 16-18 participants</a:t>
            </a:r>
            <a:endParaRPr sz="38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</a:pPr>
            <a:r>
              <a:t/>
            </a:r>
            <a:endParaRPr sz="38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</a:pPr>
            <a:r>
              <a:rPr lang="en-US" sz="3800">
                <a:solidFill>
                  <a:srgbClr val="FFFFFF"/>
                </a:solidFill>
              </a:rPr>
              <a:t>Assess/Improve </a:t>
            </a:r>
            <a:endParaRPr sz="38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</a:pPr>
            <a:r>
              <a:rPr lang="en-US" sz="3800">
                <a:solidFill>
                  <a:srgbClr val="FFFFFF"/>
                </a:solidFill>
              </a:rPr>
              <a:t>AI (LLMs/FMs) Models 4 Science </a:t>
            </a:r>
            <a:endParaRPr sz="38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</a:pPr>
            <a:r>
              <a:rPr lang="en-US" sz="3800">
                <a:solidFill>
                  <a:srgbClr val="FFFFFF"/>
                </a:solidFill>
              </a:rPr>
              <a:t>Evaluation Methodology</a:t>
            </a:r>
            <a:endParaRPr sz="38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</a:pPr>
            <a:r>
              <a:rPr lang="en-US" sz="3800">
                <a:solidFill>
                  <a:srgbClr val="FFFFFF"/>
                </a:solidFill>
              </a:rPr>
              <a:t>(Skills and Safety)</a:t>
            </a:r>
            <a:endParaRPr sz="3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fa4003bb8b_0_0"/>
          <p:cNvSpPr txBox="1"/>
          <p:nvPr>
            <p:ph type="title"/>
          </p:nvPr>
        </p:nvSpPr>
        <p:spPr>
          <a:xfrm>
            <a:off x="302404" y="118525"/>
            <a:ext cx="69249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3636"/>
              <a:buNone/>
            </a:pPr>
            <a:r>
              <a:rPr lang="en-US">
                <a:solidFill>
                  <a:srgbClr val="1155CC"/>
                </a:solidFill>
              </a:rPr>
              <a:t>Identified Collaborations (Skills)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94" name="Google Shape;194;g2fa4003bb8b_0_0"/>
          <p:cNvSpPr txBox="1"/>
          <p:nvPr/>
        </p:nvSpPr>
        <p:spPr>
          <a:xfrm>
            <a:off x="461700" y="1253300"/>
            <a:ext cx="11730300" cy="52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Argonne and BSC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 as a judge: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Argonne and ETH: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checkembed to check model open response against ground truth (with GPQA).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 CE (e.g., take embeddings from other layers?) to make it more robust for certain use cases?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Embedding not only the response but also the question with the answer (to give a context to the response)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ANL, BSC, HPE, Fermi Lab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efinition of difficulty (mix of O1 + Bloom) criteria and levels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we increase “difficult” incrementally?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direction: SkillMix like approach, Continual Learning as the framework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a90399ea4_1_6"/>
          <p:cNvSpPr txBox="1"/>
          <p:nvPr>
            <p:ph idx="1" type="body"/>
          </p:nvPr>
        </p:nvSpPr>
        <p:spPr>
          <a:xfrm>
            <a:off x="415600" y="346166"/>
            <a:ext cx="11360700" cy="62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14:00-15:30	Session 5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1219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[E1100] Eval  (AI Risk, Trustworthiness and Reliability)</a:t>
            </a:r>
            <a:endParaRPr sz="1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18288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alibri"/>
              <a:buChar char="○"/>
            </a:pPr>
            <a:r>
              <a:rPr lang="en-US" sz="1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Safety Evaluation and Red-teaming (perspectives, prompting techniques,  and frameworks)   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2" marL="2438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■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ANL Overview (Sandeep Madireddy)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2" marL="2438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■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LLNL Overview (Bhavya Kailkhura)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2" marL="2438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■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UChicago Overview (Bo Li)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2" marL="2438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■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ORNL Overview (Sudarshan Srinivasan, Maria Mahbub, Zheming Jin)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2" marL="2438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■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LANL Overview (Eric Michalak)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2" marL="2438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■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Commons Overview (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Chris Knotz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438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16:00-17:30	Session 6 (Eval: AI Safety and Reliability)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1219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[E1100] Eval  (AI Risk, Trustworthiness and Reliability):</a:t>
            </a:r>
            <a:endParaRPr sz="1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19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Creation of proxy safety benchmarks (e.g. WMDP) for sensitive science areas   [30 min]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2" marL="2438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■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Bhavya Kaikhura (LLNL)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2" marL="2438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■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Eric Michalak (LANL)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18288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alibri"/>
              <a:buChar char="○"/>
            </a:pPr>
            <a:r>
              <a:rPr lang="en-US" sz="1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Reliability Metrics, Uncertainty Quantification and Hallucination detection [30 min]</a:t>
            </a:r>
            <a:endParaRPr sz="1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2" marL="2438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■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UQ: Kaidi Xu (Drexel)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2" marL="2438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■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Hallucination Detection: Chaowei Xiao (UW-MADISON)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18288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alibri"/>
              <a:buChar char="○"/>
            </a:pPr>
            <a:r>
              <a:rPr lang="en-US" sz="1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Consideration for Risk and safety in multimodal models [30 min]</a:t>
            </a:r>
            <a:endParaRPr sz="1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2" marL="2438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■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Multimodal safety benchmark: Chaowei Xiao (UW-MADISON)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0a90399ea4_1_16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Identified Collaboration</a:t>
            </a:r>
            <a:endParaRPr/>
          </a:p>
        </p:txBody>
      </p:sp>
      <p:sp>
        <p:nvSpPr>
          <p:cNvPr id="206" name="Google Shape;206;g30a90399ea4_1_16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64285"/>
              <a:buChar char="●"/>
            </a:pPr>
            <a:r>
              <a:rPr lang="en-US"/>
              <a:t>Across National labs  (ANL,LLNL, ORNL, LANL)+HPE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58333"/>
              <a:buChar char="○"/>
            </a:pPr>
            <a:r>
              <a:rPr lang="en-US"/>
              <a:t>share proxy benchmarks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58333"/>
              <a:buChar char="○"/>
            </a:pPr>
            <a:r>
              <a:rPr lang="en-US"/>
              <a:t>unified strategy for red-teaming and safety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58333"/>
              <a:buChar char="○"/>
            </a:pPr>
            <a:r>
              <a:rPr lang="en-US"/>
              <a:t>cross collaboration of the strategies, </a:t>
            </a:r>
            <a:r>
              <a:rPr lang="en-US"/>
              <a:t>evaluation</a:t>
            </a:r>
            <a:r>
              <a:rPr lang="en-US"/>
              <a:t> of say Argonne’s model by llnl or lanl for sensitive areas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64285"/>
              <a:buChar char="●"/>
            </a:pPr>
            <a:r>
              <a:rPr lang="en-US"/>
              <a:t>Uchicago and Mlcommon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58333"/>
              <a:buChar char="○"/>
            </a:pPr>
            <a:r>
              <a:rPr lang="en-US"/>
              <a:t>Take the developed taxonomies and frameworks they </a:t>
            </a:r>
            <a:r>
              <a:rPr lang="en-US"/>
              <a:t>developed</a:t>
            </a:r>
            <a:r>
              <a:rPr lang="en-US"/>
              <a:t> to scale up safety evaluations and potentially use that as a mechanism to host our benchmarks 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58333"/>
              <a:buChar char="○"/>
            </a:pPr>
            <a:r>
              <a:rPr lang="en-US"/>
              <a:t>They are </a:t>
            </a:r>
            <a:r>
              <a:rPr lang="en-US"/>
              <a:t>interested</a:t>
            </a:r>
            <a:r>
              <a:rPr lang="en-US"/>
              <a:t> to incorporate science-specify safety benchmarks in their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64285"/>
              <a:buChar char="●"/>
            </a:pPr>
            <a:r>
              <a:rPr lang="en-US"/>
              <a:t>Uncertainty</a:t>
            </a:r>
            <a:r>
              <a:rPr lang="en-US"/>
              <a:t> quantification (Drexel and UWM)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58333"/>
              <a:buChar char="○"/>
            </a:pPr>
            <a:r>
              <a:rPr lang="en-US"/>
              <a:t>uncertainty quantification metrics for reliable </a:t>
            </a:r>
            <a:r>
              <a:rPr lang="en-US"/>
              <a:t>evaluation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58333"/>
              <a:buChar char="○"/>
            </a:pPr>
            <a:r>
              <a:rPr lang="en-US"/>
              <a:t>open </a:t>
            </a:r>
            <a:r>
              <a:rPr lang="en-US"/>
              <a:t>responses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58333"/>
              <a:buChar char="○"/>
            </a:pPr>
            <a:r>
              <a:rPr lang="en-US"/>
              <a:t>hallucination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64285"/>
              <a:buChar char="●"/>
            </a:pPr>
            <a:r>
              <a:rPr lang="en-US"/>
              <a:t>Multimodal and agentic safety </a:t>
            </a:r>
            <a:r>
              <a:rPr lang="en-US"/>
              <a:t>evaluation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58333"/>
              <a:buChar char="○"/>
            </a:pPr>
            <a:r>
              <a:rPr lang="en-US"/>
              <a:t>continual learning approach to generate questions at increasing “difficulty” of benign and safety question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58333"/>
              <a:buChar char="○"/>
            </a:pPr>
            <a:r>
              <a:rPr lang="en-US"/>
              <a:t>evaluation of agentic frameworks such as chemcrow and cactus (pnnl)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0a90399ea4_1_160"/>
          <p:cNvSpPr txBox="1"/>
          <p:nvPr>
            <p:ph type="title"/>
          </p:nvPr>
        </p:nvSpPr>
        <p:spPr>
          <a:xfrm>
            <a:off x="415600" y="345492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ANL Overview</a:t>
            </a:r>
            <a:endParaRPr/>
          </a:p>
        </p:txBody>
      </p:sp>
      <p:sp>
        <p:nvSpPr>
          <p:cNvPr id="213" name="Google Shape;213;g30a90399ea4_1_16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g30a90399ea4_1_160"/>
          <p:cNvPicPr preferRelativeResize="0"/>
          <p:nvPr/>
        </p:nvPicPr>
        <p:blipFill rotWithShape="1">
          <a:blip r:embed="rId3">
            <a:alphaModFix/>
          </a:blip>
          <a:srcRect b="0" l="0" r="0" t="17931"/>
          <a:stretch/>
        </p:blipFill>
        <p:spPr>
          <a:xfrm>
            <a:off x="387325" y="1356875"/>
            <a:ext cx="11417348" cy="562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0a90399ea4_1_55"/>
          <p:cNvSpPr txBox="1"/>
          <p:nvPr>
            <p:ph type="title"/>
          </p:nvPr>
        </p:nvSpPr>
        <p:spPr>
          <a:xfrm>
            <a:off x="554133" y="791156"/>
            <a:ext cx="15147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0a90399ea4_1_55"/>
          <p:cNvSpPr txBox="1"/>
          <p:nvPr>
            <p:ph idx="1" type="body"/>
          </p:nvPr>
        </p:nvSpPr>
        <p:spPr>
          <a:xfrm>
            <a:off x="554133" y="2048844"/>
            <a:ext cx="15147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LLNL Overview:</a:t>
            </a:r>
            <a:endParaRPr/>
          </a:p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Existing verification and validation approaches are not directly applicable to safety of LLMs</a:t>
            </a:r>
            <a:endParaRPr/>
          </a:p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existing red-teaming approaches are not scalable</a:t>
            </a:r>
            <a:endParaRPr/>
          </a:p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They have an effort called GUARD</a:t>
            </a:r>
            <a:endParaRPr/>
          </a:p>
          <a:p>
            <a:pPr indent="-393700" lvl="1" marL="1219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red-teaming: finding risks</a:t>
            </a:r>
            <a:endParaRPr/>
          </a:p>
          <a:p>
            <a:pPr indent="-393700" lvl="1" marL="1219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blue-teaming: generating defenses</a:t>
            </a:r>
            <a:endParaRPr/>
          </a:p>
          <a:p>
            <a:pPr indent="-393700" lvl="1" marL="1219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Assurance: probabilistic guarantees - UQ</a:t>
            </a:r>
            <a:endParaRPr/>
          </a:p>
          <a:p>
            <a:pPr indent="-393700" lvl="1" marL="1219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0a90399ea4_1_60"/>
          <p:cNvSpPr txBox="1"/>
          <p:nvPr>
            <p:ph idx="1" type="body"/>
          </p:nvPr>
        </p:nvSpPr>
        <p:spPr>
          <a:xfrm>
            <a:off x="8490267" y="451833"/>
            <a:ext cx="3314700" cy="59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Also worked with decoding trust and trustLLM</a:t>
            </a:r>
            <a:endParaRPr/>
          </a:p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Model compression can improve safety and privacy </a:t>
            </a:r>
            <a:endParaRPr/>
          </a:p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injecting noise in embedding at finetuning helps safety and security. </a:t>
            </a:r>
            <a:endParaRPr/>
          </a:p>
        </p:txBody>
      </p:sp>
      <p:pic>
        <p:nvPicPr>
          <p:cNvPr id="226" name="Google Shape;226;g30a90399ea4_1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4329533"/>
            <a:ext cx="5452801" cy="2528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30a90399ea4_1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201600"/>
            <a:ext cx="8338084" cy="386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30a90399ea4_1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8725" y="4746300"/>
            <a:ext cx="2817607" cy="211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0a90399ea4_1_66"/>
          <p:cNvSpPr txBox="1"/>
          <p:nvPr>
            <p:ph idx="1" type="body"/>
          </p:nvPr>
        </p:nvSpPr>
        <p:spPr>
          <a:xfrm>
            <a:off x="554133" y="2048844"/>
            <a:ext cx="15147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Mentioned their comprehensive approach to re-teaming, safety alignment ans input-output content moderation for safety</a:t>
            </a:r>
            <a:endParaRPr/>
          </a:p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They have a recent work on regulatory-based safety category that is used to evaluate various industry and others</a:t>
            </a:r>
            <a:endParaRPr/>
          </a:p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has works on risk assessment for codegen, agents and multimodal</a:t>
            </a:r>
            <a:endParaRPr/>
          </a:p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Airbench has this, and this is available at HELM and DT</a:t>
            </a:r>
            <a:endParaRPr/>
          </a:p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Some work on CBRNE categories in regulatory-based categories</a:t>
            </a:r>
            <a:endParaRPr/>
          </a:p>
        </p:txBody>
      </p:sp>
      <p:sp>
        <p:nvSpPr>
          <p:cNvPr id="234" name="Google Shape;234;g30a90399ea4_1_66"/>
          <p:cNvSpPr txBox="1"/>
          <p:nvPr>
            <p:ph type="title"/>
          </p:nvPr>
        </p:nvSpPr>
        <p:spPr>
          <a:xfrm>
            <a:off x="554133" y="791156"/>
            <a:ext cx="15147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 Li - Uchicago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0a90399ea4_1_71"/>
          <p:cNvSpPr txBox="1"/>
          <p:nvPr>
            <p:ph type="title"/>
          </p:nvPr>
        </p:nvSpPr>
        <p:spPr>
          <a:xfrm>
            <a:off x="1117600" y="486833"/>
            <a:ext cx="14020800" cy="176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g30a90399ea4_1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875" y="0"/>
            <a:ext cx="1218281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0a90399ea4_1_76"/>
          <p:cNvSpPr txBox="1"/>
          <p:nvPr>
            <p:ph type="title"/>
          </p:nvPr>
        </p:nvSpPr>
        <p:spPr>
          <a:xfrm>
            <a:off x="554133" y="791156"/>
            <a:ext cx="15147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ORNL Work</a:t>
            </a:r>
            <a:endParaRPr/>
          </a:p>
        </p:txBody>
      </p:sp>
      <p:sp>
        <p:nvSpPr>
          <p:cNvPr id="246" name="Google Shape;246;g30a90399ea4_1_76"/>
          <p:cNvSpPr txBox="1"/>
          <p:nvPr>
            <p:ph idx="1" type="body"/>
          </p:nvPr>
        </p:nvSpPr>
        <p:spPr>
          <a:xfrm>
            <a:off x="554133" y="2048844"/>
            <a:ext cx="15147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they have Center for AI security research. (caiser)</a:t>
            </a:r>
            <a:endParaRPr/>
          </a:p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They are looking at 4 domains: cybersecurity, biometrics, geospatial intelligence and nuclear proliferation </a:t>
            </a:r>
            <a:endParaRPr/>
          </a:p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theme: Use AI to break AI to secure AI</a:t>
            </a:r>
            <a:endParaRPr/>
          </a:p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They presented about adversarial patches for sentiment classifiers using LLMs and aim to apply that for science domains gong forward</a:t>
            </a:r>
            <a:endParaRPr/>
          </a:p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They are working on scalable workflows for LLM evaluations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0a90399ea4_1_81"/>
          <p:cNvSpPr txBox="1"/>
          <p:nvPr>
            <p:ph idx="1" type="body"/>
          </p:nvPr>
        </p:nvSpPr>
        <p:spPr>
          <a:xfrm>
            <a:off x="415600" y="905767"/>
            <a:ext cx="113607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They have a benchmark for AI safety being prepared</a:t>
            </a:r>
            <a:endParaRPr/>
          </a:p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V0.5 - April2024</a:t>
            </a:r>
            <a:endParaRPr/>
          </a:p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v1.0 dec 2024</a:t>
            </a:r>
            <a:endParaRPr/>
          </a:p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v0.5 multimodal - Jan 2025</a:t>
            </a:r>
            <a:endParaRPr/>
          </a:p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English, French, Chinese and Hindi</a:t>
            </a:r>
            <a:endParaRPr/>
          </a:p>
        </p:txBody>
      </p:sp>
      <p:pic>
        <p:nvPicPr>
          <p:cNvPr id="252" name="Google Shape;252;g30a90399ea4_1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600" y="3428999"/>
            <a:ext cx="11020799" cy="339163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30a90399ea4_1_81"/>
          <p:cNvSpPr txBox="1"/>
          <p:nvPr>
            <p:ph type="title"/>
          </p:nvPr>
        </p:nvSpPr>
        <p:spPr>
          <a:xfrm>
            <a:off x="415600" y="142167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 Commons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a2301291e_0_54"/>
          <p:cNvSpPr txBox="1"/>
          <p:nvPr>
            <p:ph type="title"/>
          </p:nvPr>
        </p:nvSpPr>
        <p:spPr>
          <a:xfrm>
            <a:off x="331325" y="77746"/>
            <a:ext cx="110301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8196"/>
              <a:buFont typeface="Calibri"/>
              <a:buNone/>
            </a:pPr>
            <a:r>
              <a:rPr lang="en-US" sz="4066">
                <a:solidFill>
                  <a:srgbClr val="0070C0"/>
                </a:solidFill>
              </a:rPr>
              <a:t>Skills: </a:t>
            </a:r>
            <a:r>
              <a:rPr lang="en-US" sz="4066">
                <a:solidFill>
                  <a:srgbClr val="0070C0"/>
                </a:solidFill>
              </a:rPr>
              <a:t>Day 1: </a:t>
            </a:r>
            <a:r>
              <a:rPr lang="en-US" sz="4066">
                <a:solidFill>
                  <a:srgbClr val="0070C0"/>
                </a:solidFill>
              </a:rPr>
              <a:t>10 Talks/Discussion, Day2: 1 talk/Discussion</a:t>
            </a:r>
            <a:r>
              <a:rPr lang="en-US">
                <a:solidFill>
                  <a:srgbClr val="0070C0"/>
                </a:solidFill>
              </a:rPr>
              <a:t> </a:t>
            </a:r>
            <a:endParaRPr b="0" sz="4400" strike="noStrike"/>
          </a:p>
        </p:txBody>
      </p:sp>
      <p:sp>
        <p:nvSpPr>
          <p:cNvPr id="119" name="Google Shape;119;g2fa2301291e_0_54"/>
          <p:cNvSpPr txBox="1"/>
          <p:nvPr/>
        </p:nvSpPr>
        <p:spPr>
          <a:xfrm>
            <a:off x="438309" y="757551"/>
            <a:ext cx="11615400" cy="6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Presentations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State of the Evaluation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	ANL (Franck/Sandeep)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	BSC (Javier)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	ETH (Maciej)</a:t>
            </a:r>
            <a:endParaRPr b="0" i="0" sz="1800" u="none" cap="none" strike="sng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Evaluation of open responses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	CheckEmbed - Maciej (ETH)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	Neil Getty (ANL)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Present Argonne’s Multiple Choice Question (MCQ) initiativ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and the challenge of generating/validating scientific MCQs at scale. (30 mins.)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	Analysis of the MCQ benchmark - Murat Keceli (ANL) 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	Coding Benchmark for Science - Eliu Huerta (ANL)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Present Argonne’s Multiple Choice Question (MCQ) initiative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the challenge of generating/validating scientific MCQs at scale. (30 mins.)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	Automatic generation of benchmarks in Astrophysics - Josh Nguyen (University of Pennsylvania/ANL)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	Automatic validation of scientific benchmarks Neil Getty (ANL)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Eval in the age of Inference Compute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(i.e. how do we measure and compare when there are different numbers of “thinking” tokens like for o1 using  the same size model) (15 mins.)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	Sandeep Madireddy (ANL)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2fa2301291e_0_54"/>
          <p:cNvSpPr txBox="1"/>
          <p:nvPr/>
        </p:nvSpPr>
        <p:spPr>
          <a:xfrm>
            <a:off x="4638300" y="3190775"/>
            <a:ext cx="758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0a90399ea4_1_93"/>
          <p:cNvSpPr txBox="1"/>
          <p:nvPr>
            <p:ph type="title"/>
          </p:nvPr>
        </p:nvSpPr>
        <p:spPr>
          <a:xfrm>
            <a:off x="554133" y="791156"/>
            <a:ext cx="15147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0a90399ea4_1_93"/>
          <p:cNvSpPr txBox="1"/>
          <p:nvPr>
            <p:ph idx="1" type="body"/>
          </p:nvPr>
        </p:nvSpPr>
        <p:spPr>
          <a:xfrm>
            <a:off x="554133" y="2048844"/>
            <a:ext cx="15147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g30a90399ea4_1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6378"/>
            <a:ext cx="12191998" cy="6305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0a90399ea4_1_99"/>
          <p:cNvSpPr txBox="1"/>
          <p:nvPr>
            <p:ph idx="1" type="body"/>
          </p:nvPr>
        </p:nvSpPr>
        <p:spPr>
          <a:xfrm>
            <a:off x="255510" y="1627744"/>
            <a:ext cx="113607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Nuclear, Cyber, Bio, Artl-RISK, LDRD- assess risks</a:t>
            </a:r>
            <a:endParaRPr/>
          </a:p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Evaluation of o1-preview on CyberFire benchmarks</a:t>
            </a:r>
            <a:endParaRPr/>
          </a:p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mathematical</a:t>
            </a:r>
            <a:r>
              <a:rPr lang="en-US"/>
              <a:t> framework to describe how and what the neural networks learns from data</a:t>
            </a:r>
            <a:endParaRPr/>
          </a:p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Diagnostics and formal verification software to </a:t>
            </a:r>
            <a:r>
              <a:rPr lang="en-US"/>
              <a:t>diagnose</a:t>
            </a:r>
            <a:r>
              <a:rPr lang="en-US"/>
              <a:t> the causes of </a:t>
            </a:r>
            <a:r>
              <a:rPr lang="en-US"/>
              <a:t>hazardous</a:t>
            </a:r>
            <a:r>
              <a:rPr lang="en-US"/>
              <a:t> behavior</a:t>
            </a:r>
            <a:endParaRPr/>
          </a:p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They are </a:t>
            </a:r>
            <a:r>
              <a:rPr lang="en-US"/>
              <a:t>interested</a:t>
            </a:r>
            <a:r>
              <a:rPr lang="en-US"/>
              <a:t> in the forward mode (how input affects the </a:t>
            </a:r>
            <a:r>
              <a:rPr lang="en-US"/>
              <a:t>output</a:t>
            </a:r>
            <a:r>
              <a:rPr lang="en-US"/>
              <a:t>) and the reverse mode (what inputs mights have caused the interesting outputs)</a:t>
            </a:r>
            <a:endParaRPr/>
          </a:p>
        </p:txBody>
      </p:sp>
      <p:sp>
        <p:nvSpPr>
          <p:cNvPr id="266" name="Google Shape;266;g30a90399ea4_1_99"/>
          <p:cNvSpPr txBox="1"/>
          <p:nvPr>
            <p:ph type="title"/>
          </p:nvPr>
        </p:nvSpPr>
        <p:spPr>
          <a:xfrm>
            <a:off x="554133" y="791156"/>
            <a:ext cx="15147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LANL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0a90399ea4_1_109"/>
          <p:cNvSpPr txBox="1"/>
          <p:nvPr>
            <p:ph type="title"/>
          </p:nvPr>
        </p:nvSpPr>
        <p:spPr>
          <a:xfrm>
            <a:off x="554133" y="791156"/>
            <a:ext cx="15147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0a90399ea4_1_109"/>
          <p:cNvSpPr txBox="1"/>
          <p:nvPr>
            <p:ph idx="1" type="body"/>
          </p:nvPr>
        </p:nvSpPr>
        <p:spPr>
          <a:xfrm>
            <a:off x="554133" y="2048844"/>
            <a:ext cx="15147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g30a90399ea4_1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125" y="72674"/>
            <a:ext cx="11686425" cy="653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0a90399ea4_1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Kaidi - UQ</a:t>
            </a:r>
            <a:endParaRPr/>
          </a:p>
        </p:txBody>
      </p:sp>
      <p:sp>
        <p:nvSpPr>
          <p:cNvPr id="280" name="Google Shape;280;g30a90399ea4_1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Discussed about inference and training time UQ approaches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not all tokens contribute equally to the UQ</a:t>
            </a:r>
            <a:endParaRPr/>
          </a:p>
        </p:txBody>
      </p:sp>
      <p:pic>
        <p:nvPicPr>
          <p:cNvPr id="281" name="Google Shape;281;g30a90399ea4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350" y="2628725"/>
            <a:ext cx="7141299" cy="408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0a90399ea4_1_17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Chaowei - Multimodal safety and hallucination</a:t>
            </a:r>
            <a:endParaRPr/>
          </a:p>
        </p:txBody>
      </p:sp>
      <p:sp>
        <p:nvSpPr>
          <p:cNvPr id="288" name="Google Shape;288;g30a90399ea4_1_17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g30a90399ea4_1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50" y="1333500"/>
            <a:ext cx="11098824" cy="381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0a90399ea4_1_18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Chaowei - Multimodal safety and hallucination</a:t>
            </a:r>
            <a:endParaRPr/>
          </a:p>
        </p:txBody>
      </p:sp>
      <p:sp>
        <p:nvSpPr>
          <p:cNvPr id="296" name="Google Shape;296;g30a90399ea4_1_18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g30a90399ea4_1_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277" y="1361988"/>
            <a:ext cx="6654701" cy="490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30a90399ea4_1_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468" y="267850"/>
            <a:ext cx="10473667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0a90399ea4_1_19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Chaowei - Multimodal safety and hallucination</a:t>
            </a:r>
            <a:endParaRPr/>
          </a:p>
        </p:txBody>
      </p:sp>
      <p:sp>
        <p:nvSpPr>
          <p:cNvPr id="305" name="Google Shape;305;g30a90399ea4_1_19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g30a90399ea4_1_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277" y="1361988"/>
            <a:ext cx="6654701" cy="490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fa09e038ec_5_1242"/>
          <p:cNvSpPr txBox="1"/>
          <p:nvPr>
            <p:ph type="title"/>
          </p:nvPr>
        </p:nvSpPr>
        <p:spPr>
          <a:xfrm>
            <a:off x="302404" y="118525"/>
            <a:ext cx="69249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4000">
                <a:solidFill>
                  <a:srgbClr val="1155CC"/>
                </a:solidFill>
              </a:rPr>
              <a:t>Skills: Examples of discussion</a:t>
            </a:r>
            <a:endParaRPr sz="4000">
              <a:solidFill>
                <a:srgbClr val="1155CC"/>
              </a:solidFill>
            </a:endParaRPr>
          </a:p>
        </p:txBody>
      </p:sp>
      <p:sp>
        <p:nvSpPr>
          <p:cNvPr id="126" name="Google Shape;126;g2fa09e038ec_5_1242"/>
          <p:cNvSpPr txBox="1"/>
          <p:nvPr>
            <p:ph idx="1" type="body"/>
          </p:nvPr>
        </p:nvSpPr>
        <p:spPr>
          <a:xfrm>
            <a:off x="634443" y="784500"/>
            <a:ext cx="11196000" cy="6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200"/>
              <a:buFont typeface="Calibri"/>
              <a:buChar char="●"/>
            </a:pPr>
            <a:r>
              <a:rPr lang="en-US" sz="2200">
                <a:solidFill>
                  <a:srgbClr val="1155CC"/>
                </a:solidFill>
              </a:rPr>
              <a:t>Argonne presented/discussed the current eval methodology</a:t>
            </a:r>
            <a:endParaRPr sz="2200">
              <a:solidFill>
                <a:srgbClr val="1155CC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MCQs + Lab style experiments + In the wild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solidFill>
                  <a:srgbClr val="1155CC"/>
                </a:solidFill>
              </a:rPr>
              <a:t>BSC multi-lingual model leads Europen-LLM leaderboard</a:t>
            </a:r>
            <a:r>
              <a:rPr lang="en-US" sz="2200"/>
              <a:t> (much better than BLOOM)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○"/>
            </a:pPr>
            <a:r>
              <a:rPr lang="en-US" sz="2200"/>
              <a:t>Developed its own benchmark: paid people to generate/validate MCQs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○"/>
            </a:pPr>
            <a:r>
              <a:rPr lang="en-US" sz="2200"/>
              <a:t>Use LLM as a judge (Prometeus model) for open response (summarization). However few results on evaluation of LLMs as a judge. Needs more research.</a:t>
            </a:r>
            <a:endParaRPr b="1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solidFill>
                  <a:srgbClr val="1155CC"/>
                </a:solidFill>
              </a:rPr>
              <a:t>ETH: Checkembed</a:t>
            </a:r>
            <a:r>
              <a:rPr lang="en-US" sz="2200"/>
              <a:t> can evaluate the confidence of the LLM system by comparing embeddings of multiple responses for the same question (temperature at 1).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○"/>
            </a:pPr>
            <a:r>
              <a:rPr lang="en-US" sz="2200"/>
              <a:t>It may be hard to detect hallucination in the response of the model for scientific questions. Can we detect hallucination during the reasoning process (e.g. O1)?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○"/>
            </a:pPr>
            <a:r>
              <a:rPr lang="en-US" sz="2200"/>
              <a:t>Is high confidence means correctness? No, so CheckEmbed is necessary but not sufficient. We need multiple dimensions.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>
                <a:solidFill>
                  <a:srgbClr val="1155CC"/>
                </a:solidFill>
              </a:rPr>
              <a:t>Neil: MCQ and how we score results: </a:t>
            </a:r>
            <a:endParaRPr sz="2200">
              <a:solidFill>
                <a:srgbClr val="1155CC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○"/>
            </a:pPr>
            <a:r>
              <a:rPr lang="en-US" sz="2200"/>
              <a:t>Separate versus Joint. → Need to use both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○"/>
            </a:pPr>
            <a:r>
              <a:rPr lang="en-US" sz="2200"/>
              <a:t>Multiple shots: how many shots are needed? Shall it be dynamic (prompt optimization)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 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fa2301291e_0_26"/>
          <p:cNvSpPr txBox="1"/>
          <p:nvPr>
            <p:ph type="title"/>
          </p:nvPr>
        </p:nvSpPr>
        <p:spPr>
          <a:xfrm>
            <a:off x="302398" y="118525"/>
            <a:ext cx="100299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Highlights 1: Salamandra </a:t>
            </a:r>
            <a:endParaRPr/>
          </a:p>
        </p:txBody>
      </p:sp>
      <p:pic>
        <p:nvPicPr>
          <p:cNvPr id="132" name="Google Shape;132;g2fa2301291e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538" y="887775"/>
            <a:ext cx="10684923" cy="5832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2fa2301291e_0_26"/>
          <p:cNvSpPr/>
          <p:nvPr/>
        </p:nvSpPr>
        <p:spPr>
          <a:xfrm>
            <a:off x="1108150" y="4198250"/>
            <a:ext cx="5447700" cy="2205900"/>
          </a:xfrm>
          <a:prstGeom prst="rect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fa2301291e_0_1"/>
          <p:cNvSpPr txBox="1"/>
          <p:nvPr>
            <p:ph type="title"/>
          </p:nvPr>
        </p:nvSpPr>
        <p:spPr>
          <a:xfrm>
            <a:off x="302400" y="118525"/>
            <a:ext cx="118179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Highlights 2: Argonne Evaluation of MCQs Quality</a:t>
            </a:r>
            <a:endParaRPr/>
          </a:p>
        </p:txBody>
      </p:sp>
      <p:pic>
        <p:nvPicPr>
          <p:cNvPr id="139" name="Google Shape;139;g2fa2301291e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541" y="1136425"/>
            <a:ext cx="10286310" cy="560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fa2301291e_0_1"/>
          <p:cNvSpPr/>
          <p:nvPr/>
        </p:nvSpPr>
        <p:spPr>
          <a:xfrm>
            <a:off x="3299250" y="3997725"/>
            <a:ext cx="2471100" cy="300600"/>
          </a:xfrm>
          <a:prstGeom prst="rect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fa2301291e_0_7"/>
          <p:cNvSpPr txBox="1"/>
          <p:nvPr>
            <p:ph type="title"/>
          </p:nvPr>
        </p:nvSpPr>
        <p:spPr>
          <a:xfrm>
            <a:off x="302400" y="118525"/>
            <a:ext cx="115182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Highlights 3: Argonne AI4S (MCQ Bench Quality)</a:t>
            </a:r>
            <a:endParaRPr/>
          </a:p>
        </p:txBody>
      </p:sp>
      <p:pic>
        <p:nvPicPr>
          <p:cNvPr id="146" name="Google Shape;146;g2fa2301291e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250" y="2927825"/>
            <a:ext cx="11449477" cy="393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fa2301291e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738250"/>
            <a:ext cx="11887201" cy="108540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fa2301291e_0_7"/>
          <p:cNvSpPr/>
          <p:nvPr/>
        </p:nvSpPr>
        <p:spPr>
          <a:xfrm>
            <a:off x="8694750" y="1842425"/>
            <a:ext cx="1403700" cy="1085400"/>
          </a:xfrm>
          <a:prstGeom prst="rect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2fa2301291e_0_7"/>
          <p:cNvSpPr/>
          <p:nvPr/>
        </p:nvSpPr>
        <p:spPr>
          <a:xfrm>
            <a:off x="8579775" y="6198175"/>
            <a:ext cx="2655000" cy="532800"/>
          </a:xfrm>
          <a:prstGeom prst="rect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2fa2301291e_0_7"/>
          <p:cNvSpPr txBox="1"/>
          <p:nvPr/>
        </p:nvSpPr>
        <p:spPr>
          <a:xfrm>
            <a:off x="371250" y="780425"/>
            <a:ext cx="79482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shots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GPQA: 		1 correct, 3 distractors. Random choice: 25%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ANL AI4S:    	1 correct, 4 distractors. Random choice: 20%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2fa2301291e_0_7"/>
          <p:cNvSpPr/>
          <p:nvPr/>
        </p:nvSpPr>
        <p:spPr>
          <a:xfrm>
            <a:off x="2563975" y="3425475"/>
            <a:ext cx="9155400" cy="2115300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fa2301291e_0_12"/>
          <p:cNvSpPr txBox="1"/>
          <p:nvPr>
            <p:ph type="title"/>
          </p:nvPr>
        </p:nvSpPr>
        <p:spPr>
          <a:xfrm>
            <a:off x="302404" y="118525"/>
            <a:ext cx="69249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Highlights 4: ANL Scicode</a:t>
            </a:r>
            <a:endParaRPr/>
          </a:p>
        </p:txBody>
      </p:sp>
      <p:pic>
        <p:nvPicPr>
          <p:cNvPr id="157" name="Google Shape;157;g2fa2301291e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2250" y="1606325"/>
            <a:ext cx="10748124" cy="518205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2fa2301291e_0_12"/>
          <p:cNvSpPr txBox="1"/>
          <p:nvPr/>
        </p:nvSpPr>
        <p:spPr>
          <a:xfrm>
            <a:off x="461850" y="952600"/>
            <a:ext cx="112683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SciCode consists of 80 main problems, decomposed into 338 subproblems. The current SoTA OpenAl 01-preview can only solve 7.7% of main problems.</a:t>
            </a:r>
            <a:endParaRPr b="0" i="0" sz="23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2fa2301291e_0_12"/>
          <p:cNvSpPr txBox="1"/>
          <p:nvPr/>
        </p:nvSpPr>
        <p:spPr>
          <a:xfrm>
            <a:off x="167100" y="5396975"/>
            <a:ext cx="7060200" cy="1391400"/>
          </a:xfrm>
          <a:prstGeom prst="rect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Problem: Ising Model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 Calculate the total energy given the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system Hamiltonian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a system state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 Sample the distribution of equilibrium states using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Metropolis-Hastings</a:t>
            </a:r>
            <a:endParaRPr b="0" i="0" sz="14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Monte Carlo simulation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given a temperature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 Sweep different temperatures to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find the transition temperature.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0a90399ea4_0_6"/>
          <p:cNvSpPr txBox="1"/>
          <p:nvPr>
            <p:ph type="title"/>
          </p:nvPr>
        </p:nvSpPr>
        <p:spPr>
          <a:xfrm>
            <a:off x="302404" y="118525"/>
            <a:ext cx="69249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3636"/>
              <a:buNone/>
            </a:pPr>
            <a:r>
              <a:rPr lang="en-US"/>
              <a:t>Highlights 5: </a:t>
            </a:r>
            <a:br>
              <a:rPr lang="en-US"/>
            </a:br>
            <a:r>
              <a:rPr lang="en-US"/>
              <a:t>Difficulty</a:t>
            </a:r>
            <a:endParaRPr/>
          </a:p>
        </p:txBody>
      </p:sp>
      <p:grpSp>
        <p:nvGrpSpPr>
          <p:cNvPr id="165" name="Google Shape;165;g30a90399ea4_0_6"/>
          <p:cNvGrpSpPr/>
          <p:nvPr/>
        </p:nvGrpSpPr>
        <p:grpSpPr>
          <a:xfrm>
            <a:off x="3642785" y="118520"/>
            <a:ext cx="8399926" cy="4427612"/>
            <a:chOff x="1495329" y="992775"/>
            <a:chExt cx="10729246" cy="5655400"/>
          </a:xfrm>
        </p:grpSpPr>
        <p:pic>
          <p:nvPicPr>
            <p:cNvPr id="166" name="Google Shape;166;g30a90399ea4_0_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95375" y="992775"/>
              <a:ext cx="5686426" cy="319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g30a90399ea4_0_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00575" y="3797925"/>
              <a:ext cx="5067101" cy="2850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g30a90399ea4_0_6"/>
            <p:cNvSpPr/>
            <p:nvPr/>
          </p:nvSpPr>
          <p:spPr>
            <a:xfrm>
              <a:off x="6615375" y="4170500"/>
              <a:ext cx="3435900" cy="276000"/>
            </a:xfrm>
            <a:prstGeom prst="roundRect">
              <a:avLst>
                <a:gd fmla="val 16667" name="adj"/>
              </a:avLst>
            </a:prstGeom>
            <a:solidFill>
              <a:srgbClr val="E7E6E6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g30a90399ea4_0_6"/>
            <p:cNvSpPr txBox="1"/>
            <p:nvPr/>
          </p:nvSpPr>
          <p:spPr>
            <a:xfrm>
              <a:off x="6905125" y="4000700"/>
              <a:ext cx="3711900" cy="62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Stages of AI Evolution</a:t>
              </a:r>
              <a:endPara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g30a90399ea4_0_6"/>
            <p:cNvSpPr txBox="1"/>
            <p:nvPr/>
          </p:nvSpPr>
          <p:spPr>
            <a:xfrm>
              <a:off x="8037550" y="1728125"/>
              <a:ext cx="1296300" cy="62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IQ: 100</a:t>
              </a:r>
              <a:endPara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g30a90399ea4_0_6"/>
            <p:cNvSpPr txBox="1"/>
            <p:nvPr/>
          </p:nvSpPr>
          <p:spPr>
            <a:xfrm>
              <a:off x="8037550" y="4399625"/>
              <a:ext cx="1296300" cy="62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IQ: 120</a:t>
              </a:r>
              <a:endPara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g30a90399ea4_0_6"/>
            <p:cNvSpPr txBox="1"/>
            <p:nvPr/>
          </p:nvSpPr>
          <p:spPr>
            <a:xfrm>
              <a:off x="8367775" y="5015225"/>
              <a:ext cx="786600" cy="78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O1</a:t>
              </a:r>
              <a:endPara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g30a90399ea4_0_6"/>
            <p:cNvSpPr txBox="1"/>
            <p:nvPr/>
          </p:nvSpPr>
          <p:spPr>
            <a:xfrm>
              <a:off x="6962775" y="4811475"/>
              <a:ext cx="1448400" cy="14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ChatGPT</a:t>
              </a:r>
              <a:endPara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Claude</a:t>
              </a:r>
              <a:endPara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Llama</a:t>
              </a:r>
              <a:endPara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g30a90399ea4_0_6"/>
            <p:cNvSpPr/>
            <p:nvPr/>
          </p:nvSpPr>
          <p:spPr>
            <a:xfrm>
              <a:off x="10617025" y="4981550"/>
              <a:ext cx="1104000" cy="483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7E6E6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g30a90399ea4_0_6"/>
            <p:cNvSpPr/>
            <p:nvPr/>
          </p:nvSpPr>
          <p:spPr>
            <a:xfrm>
              <a:off x="9223375" y="1050725"/>
              <a:ext cx="331200" cy="2633400"/>
            </a:xfrm>
            <a:prstGeom prst="rect">
              <a:avLst/>
            </a:prstGeom>
            <a:solidFill>
              <a:srgbClr val="E7E6E6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g30a90399ea4_0_6"/>
            <p:cNvSpPr txBox="1"/>
            <p:nvPr/>
          </p:nvSpPr>
          <p:spPr>
            <a:xfrm>
              <a:off x="6067175" y="5173625"/>
              <a:ext cx="786600" cy="62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NN</a:t>
              </a:r>
              <a:endPara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g30a90399ea4_0_6"/>
            <p:cNvSpPr txBox="1"/>
            <p:nvPr/>
          </p:nvSpPr>
          <p:spPr>
            <a:xfrm>
              <a:off x="1495329" y="4000690"/>
              <a:ext cx="4779900" cy="10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O1 on GPQA Diamond: 78%</a:t>
              </a:r>
              <a:endPara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Llama 3 70B Inst.: ~40% (Dia?)</a:t>
              </a:r>
              <a:endPara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g30a90399ea4_0_6"/>
            <p:cNvSpPr/>
            <p:nvPr/>
          </p:nvSpPr>
          <p:spPr>
            <a:xfrm rot="-3666235">
              <a:off x="9983588" y="3687545"/>
              <a:ext cx="1200689" cy="554159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FF9900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g30a90399ea4_0_6"/>
            <p:cNvSpPr txBox="1"/>
            <p:nvPr/>
          </p:nvSpPr>
          <p:spPr>
            <a:xfrm>
              <a:off x="10113475" y="2308275"/>
              <a:ext cx="2111100" cy="10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How we Eval</a:t>
              </a:r>
              <a:endPara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this stage?</a:t>
              </a:r>
              <a:endPara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g30a90399ea4_0_6"/>
          <p:cNvSpPr txBox="1"/>
          <p:nvPr/>
        </p:nvSpPr>
        <p:spPr>
          <a:xfrm>
            <a:off x="302400" y="2792100"/>
            <a:ext cx="10564800" cy="40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Bloom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Taxonomy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55CC"/>
              </a:buClr>
              <a:buSzPts val="1100"/>
              <a:buFont typeface="Calibri"/>
              <a:buAutoNum type="arabicPeriod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Remember</a:t>
            </a:r>
            <a:r>
              <a:rPr b="1" lang="en-US" sz="11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b="1" lang="en-US" sz="1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Recall</a:t>
            </a:r>
            <a:r>
              <a:rPr b="1" lang="en-US" sz="11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11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Retrieving relevant knowledge from long-term memory.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Recognizing, recalling, listing.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 (</a:t>
            </a:r>
            <a:r>
              <a:rPr b="1" lang="en-US" sz="1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Classify, Summarize, Explain</a:t>
            </a: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Constructing meaning from instructional messages.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Interpreting, summarizing, classifying, explaining.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(</a:t>
            </a:r>
            <a:r>
              <a:rPr b="1" lang="en-US" sz="1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Execute workflow</a:t>
            </a: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1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Perform tasks, Delegate to tools</a:t>
            </a: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Carrying out or using procedures in new situations.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Executing, implementing, using.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 (</a:t>
            </a:r>
            <a:r>
              <a:rPr b="1" lang="en-US" sz="1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Decompose</a:t>
            </a: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1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Label, Associate</a:t>
            </a: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Breaking material into parts and determining how they relate to one another and to an overall structure.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Differentiating, organizing, attributing.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Evaluate (</a:t>
            </a:r>
            <a:r>
              <a:rPr b="1" lang="en-US" sz="1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Compare, measure, ?</a:t>
            </a: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Making judgments based on criteria and standards.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Checking, critiquing, assessing.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(</a:t>
            </a:r>
            <a:r>
              <a:rPr b="1" lang="en-US" sz="1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Generate Hypothesis, Plan</a:t>
            </a: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Putting elements together to form a novel, coherent whole or making an original product.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Generating, planning, producing, designing.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30a90399ea4_0_6"/>
          <p:cNvSpPr txBox="1"/>
          <p:nvPr/>
        </p:nvSpPr>
        <p:spPr>
          <a:xfrm>
            <a:off x="302400" y="1440913"/>
            <a:ext cx="6834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How to define Difficulty?</a:t>
            </a:r>
            <a:endParaRPr sz="20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How to generate increasing difficult tests?</a:t>
            </a:r>
            <a:endParaRPr sz="20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0a90399ea4_0_0"/>
          <p:cNvSpPr txBox="1"/>
          <p:nvPr>
            <p:ph type="title"/>
          </p:nvPr>
        </p:nvSpPr>
        <p:spPr>
          <a:xfrm>
            <a:off x="311525" y="177042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70C0"/>
                </a:solidFill>
              </a:rPr>
              <a:t>Roadmap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0a90399ea4_0_0"/>
          <p:cNvSpPr txBox="1"/>
          <p:nvPr>
            <p:ph idx="1" type="body"/>
          </p:nvPr>
        </p:nvSpPr>
        <p:spPr>
          <a:xfrm>
            <a:off x="415650" y="773875"/>
            <a:ext cx="11360700" cy="59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US" sz="1900">
                <a:solidFill>
                  <a:srgbClr val="1155CC"/>
                </a:solidFill>
              </a:rPr>
              <a:t>Horizontal</a:t>
            </a:r>
            <a:r>
              <a:rPr lang="en-US" sz="1900"/>
              <a:t>: Overall eval strategy: Q&amp;As (MCQs, Open response, etc.)+ Lab style experiments + In the wild (with human feedback and scoring) + interaction with tools (compiler, theorem prover, physical instrument, numerical simulations, symbolic maths, function calling) + Taxonomy for safety + Red teaming</a:t>
            </a:r>
            <a:endParaRPr sz="1900"/>
          </a:p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US" sz="1900">
                <a:solidFill>
                  <a:srgbClr val="1155CC"/>
                </a:solidFill>
              </a:rPr>
              <a:t>Vertical</a:t>
            </a:r>
            <a:r>
              <a:rPr lang="en-US" sz="1900"/>
              <a:t>: Multi-stages analysis, Multi-step evaluation (when solving a problem), Inference time, Resource/data efficient evaluation</a:t>
            </a:r>
            <a:endParaRPr sz="1900"/>
          </a:p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US" sz="1900">
                <a:solidFill>
                  <a:srgbClr val="1155CC"/>
                </a:solidFill>
              </a:rPr>
              <a:t>Importance of MCQ</a:t>
            </a:r>
            <a:r>
              <a:rPr lang="en-US" sz="1900"/>
              <a:t>: building trust and tool for diagnosis (cognitive deficiencies)</a:t>
            </a:r>
            <a:endParaRPr sz="1900"/>
          </a:p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solidFill>
                  <a:srgbClr val="1155CC"/>
                </a:solidFill>
              </a:rPr>
              <a:t>Techniques</a:t>
            </a:r>
            <a:r>
              <a:rPr lang="en-US" sz="1900"/>
              <a:t>:</a:t>
            </a:r>
            <a:endParaRPr sz="1900"/>
          </a:p>
          <a:p>
            <a:pPr indent="-3429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-US" sz="1800"/>
              <a:t>Manual MCQs </a:t>
            </a:r>
            <a:endParaRPr sz="1800"/>
          </a:p>
          <a:p>
            <a:pPr indent="-34290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</a:pPr>
            <a:r>
              <a:rPr lang="en-US" sz="1800"/>
              <a:t>Proxi Benchmark (Bio, High Explosive) → collaboration (include in our benchmark)</a:t>
            </a:r>
            <a:endParaRPr sz="1800"/>
          </a:p>
          <a:p>
            <a:pPr indent="-34290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</a:pPr>
            <a:r>
              <a:rPr lang="en-US" sz="1800"/>
              <a:t>Reduce as much as possible the validation of MCQs</a:t>
            </a:r>
            <a:endParaRPr sz="1800"/>
          </a:p>
          <a:p>
            <a:pPr indent="-34290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</a:pPr>
            <a:r>
              <a:rPr lang="en-US" sz="1800"/>
              <a:t>AI assisted manual generation?</a:t>
            </a:r>
            <a:endParaRPr sz="1800"/>
          </a:p>
          <a:p>
            <a:pPr indent="-3429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-US" sz="1800"/>
              <a:t>Automatic generation/validation</a:t>
            </a:r>
            <a:endParaRPr sz="1800"/>
          </a:p>
          <a:p>
            <a:pPr indent="-34290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</a:pPr>
            <a:r>
              <a:rPr lang="en-US" sz="1800"/>
              <a:t>Validate the automatically generated MCQs with Manual MCQs</a:t>
            </a:r>
            <a:endParaRPr sz="1800"/>
          </a:p>
          <a:p>
            <a:pPr indent="-34290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</a:pPr>
            <a:r>
              <a:rPr lang="en-US" sz="1800"/>
              <a:t>Integrate difficulty in incremental increase</a:t>
            </a:r>
            <a:endParaRPr sz="1800"/>
          </a:p>
          <a:p>
            <a:pPr indent="-34290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</a:pPr>
            <a:r>
              <a:rPr lang="en-US" sz="1800"/>
              <a:t>Fine tune expert models with manual MCQs (questions and responses) to generate automatic MCQs. </a:t>
            </a:r>
            <a:endParaRPr sz="1800"/>
          </a:p>
          <a:p>
            <a:pPr indent="-3429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-US" sz="1800"/>
              <a:t>Evaluation of open response (Skills, Safety)</a:t>
            </a:r>
            <a:endParaRPr sz="1800"/>
          </a:p>
          <a:p>
            <a:pPr indent="-34290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</a:pPr>
            <a:r>
              <a:rPr lang="en-US" sz="1800"/>
              <a:t>Embedding based method (CheckEmbed, which layer, other labs), UQ method for hallucination detection</a:t>
            </a:r>
            <a:endParaRPr sz="1800"/>
          </a:p>
          <a:p>
            <a:pPr indent="-34290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</a:pPr>
            <a:r>
              <a:rPr lang="en-US" sz="1800"/>
              <a:t>Improving the attack prompts/directions</a:t>
            </a:r>
            <a:endParaRPr sz="1800"/>
          </a:p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rgbClr val="1155CC"/>
                </a:solidFill>
              </a:rPr>
              <a:t>Difficulty</a:t>
            </a:r>
            <a:endParaRPr sz="1900">
              <a:solidFill>
                <a:srgbClr val="1155CC"/>
              </a:solidFill>
            </a:endParaRPr>
          </a:p>
          <a:p>
            <a:pPr indent="-3492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○"/>
            </a:pPr>
            <a:r>
              <a:rPr lang="en-US" sz="1900"/>
              <a:t> collaboration to define criteria and levels in each criterion</a:t>
            </a:r>
            <a:endParaRPr sz="2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2024-03-11T23:10:05Z</dcterms:created>
  <dc:creator>Cappello, Franck</dc:creator>
</cp:coreProperties>
</file>